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4885BA1-46D6-41E0-A95F-C037F251A95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AF2ACE-C392-441C-B2A3-7436391EB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Matter</a:t>
            </a:r>
            <a:endParaRPr lang="en-US" dirty="0"/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libri" pitchFamily="34" charset="0"/>
              </a:rPr>
              <a:t>C.4.D classify matter as pure substances or mixtures through investigation of their properties.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Decanting</a:t>
            </a:r>
            <a:r>
              <a:rPr lang="en-US" dirty="0" smtClean="0"/>
              <a:t>- when liquid is poured off after solid has settled to bottom</a:t>
            </a:r>
          </a:p>
          <a:p>
            <a:pPr>
              <a:defRPr/>
            </a:pPr>
            <a:r>
              <a:rPr lang="en-US" u="sng" dirty="0" smtClean="0"/>
              <a:t>Centrifuge</a:t>
            </a:r>
            <a:r>
              <a:rPr lang="en-US" dirty="0" smtClean="0"/>
              <a:t>- machine that spins a sample very quickly so that components with different densities will separate</a:t>
            </a:r>
          </a:p>
          <a:p>
            <a:endParaRPr lang="en-US" dirty="0"/>
          </a:p>
        </p:txBody>
      </p:sp>
      <p:pic>
        <p:nvPicPr>
          <p:cNvPr id="5" name="Content Placeholder 4" descr="decan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00969"/>
            <a:ext cx="3886199" cy="50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Paper Chromatography-</a:t>
            </a:r>
            <a:r>
              <a:rPr lang="en-US" dirty="0" smtClean="0"/>
              <a:t> used to separate mixtures because different parts move quicker on paper than other</a:t>
            </a:r>
          </a:p>
          <a:p>
            <a:endParaRPr lang="en-US" dirty="0"/>
          </a:p>
        </p:txBody>
      </p:sp>
      <p:pic>
        <p:nvPicPr>
          <p:cNvPr id="7" name="Picture 5" descr="fig01_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216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ig01_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2214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ig01_1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221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5" descr="class of mat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458200" cy="51816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Practice</a:t>
            </a:r>
            <a:br>
              <a:rPr lang="en-US" sz="2800" dirty="0" smtClean="0"/>
            </a:br>
            <a:r>
              <a:rPr lang="en-US" sz="2800" i="1" dirty="0" smtClean="0"/>
              <a:t>Determine whether each of the following is element, compound, homogeneous mixture or heterogeneous mixture.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air</a:t>
            </a:r>
          </a:p>
          <a:p>
            <a:pPr>
              <a:defRPr/>
            </a:pPr>
            <a:r>
              <a:rPr lang="en-US" dirty="0" smtClean="0"/>
              <a:t>zinc</a:t>
            </a:r>
          </a:p>
          <a:p>
            <a:pPr>
              <a:defRPr/>
            </a:pPr>
            <a:r>
              <a:rPr lang="en-US" dirty="0" smtClean="0"/>
              <a:t>chlorine</a:t>
            </a:r>
          </a:p>
          <a:p>
            <a:pPr>
              <a:defRPr/>
            </a:pPr>
            <a:r>
              <a:rPr lang="en-US" dirty="0" smtClean="0"/>
              <a:t>granite</a:t>
            </a:r>
          </a:p>
          <a:p>
            <a:pPr>
              <a:defRPr/>
            </a:pPr>
            <a:r>
              <a:rPr lang="en-US" dirty="0" smtClean="0"/>
              <a:t>aluminum</a:t>
            </a:r>
          </a:p>
          <a:p>
            <a:pPr>
              <a:defRPr/>
            </a:pPr>
            <a:r>
              <a:rPr lang="en-US" dirty="0" smtClean="0"/>
              <a:t>sugar in water</a:t>
            </a:r>
          </a:p>
          <a:p>
            <a:pPr>
              <a:defRPr/>
            </a:pPr>
            <a:r>
              <a:rPr lang="en-US" dirty="0" smtClean="0"/>
              <a:t>blood</a:t>
            </a:r>
          </a:p>
          <a:p>
            <a:pPr>
              <a:defRPr/>
            </a:pPr>
            <a:r>
              <a:rPr lang="en-US" dirty="0" smtClean="0"/>
              <a:t>sucrose</a:t>
            </a:r>
          </a:p>
          <a:p>
            <a:pPr>
              <a:defRPr/>
            </a:pPr>
            <a:r>
              <a:rPr lang="en-US" dirty="0" smtClean="0"/>
              <a:t>stainless steel</a:t>
            </a:r>
          </a:p>
          <a:p>
            <a:pPr>
              <a:defRPr/>
            </a:pPr>
            <a:r>
              <a:rPr lang="en-US" dirty="0" smtClean="0"/>
              <a:t>sodium chloride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brass</a:t>
            </a:r>
          </a:p>
          <a:p>
            <a:pPr>
              <a:defRPr/>
            </a:pPr>
            <a:r>
              <a:rPr lang="en-US" dirty="0" smtClean="0"/>
              <a:t>whole milk</a:t>
            </a:r>
          </a:p>
          <a:p>
            <a:pPr>
              <a:defRPr/>
            </a:pPr>
            <a:r>
              <a:rPr lang="en-US" dirty="0" smtClean="0"/>
              <a:t>apple</a:t>
            </a:r>
          </a:p>
          <a:p>
            <a:pPr>
              <a:defRPr/>
            </a:pPr>
            <a:r>
              <a:rPr lang="en-US" dirty="0" smtClean="0"/>
              <a:t>table salt</a:t>
            </a:r>
          </a:p>
          <a:p>
            <a:pPr>
              <a:defRPr/>
            </a:pPr>
            <a:r>
              <a:rPr lang="en-US" dirty="0" smtClean="0"/>
              <a:t>soft drinks</a:t>
            </a:r>
          </a:p>
          <a:p>
            <a:pPr>
              <a:defRPr/>
            </a:pPr>
            <a:r>
              <a:rPr lang="en-US" dirty="0" smtClean="0"/>
              <a:t>vinegar</a:t>
            </a:r>
          </a:p>
          <a:p>
            <a:pPr>
              <a:defRPr/>
            </a:pPr>
            <a:r>
              <a:rPr lang="en-US" dirty="0" smtClean="0"/>
              <a:t>concrete</a:t>
            </a:r>
          </a:p>
          <a:p>
            <a:pPr>
              <a:defRPr/>
            </a:pPr>
            <a:r>
              <a:rPr lang="en-US" dirty="0" smtClean="0"/>
              <a:t>sodium</a:t>
            </a:r>
          </a:p>
          <a:p>
            <a:pPr>
              <a:defRPr/>
            </a:pPr>
            <a:r>
              <a:rPr lang="en-US" dirty="0" smtClean="0"/>
              <a:t>baking soda (NaHCO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gravel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3 Composition of Matter</a:t>
            </a:r>
          </a:p>
          <a:p>
            <a:r>
              <a:rPr lang="en-US" dirty="0" smtClean="0"/>
              <a:t>Slide 4 &amp; 5 Pure Substances</a:t>
            </a:r>
          </a:p>
          <a:p>
            <a:r>
              <a:rPr lang="en-US" dirty="0" smtClean="0"/>
              <a:t>Slide 6 Mixtures</a:t>
            </a:r>
          </a:p>
          <a:p>
            <a:r>
              <a:rPr lang="en-US" dirty="0" smtClean="0"/>
              <a:t>Slide 7 Homogeneous Mixtures</a:t>
            </a:r>
          </a:p>
          <a:p>
            <a:r>
              <a:rPr lang="en-US" dirty="0" smtClean="0"/>
              <a:t>Slide 8 Heterogeneous Mixtures</a:t>
            </a:r>
          </a:p>
          <a:p>
            <a:r>
              <a:rPr lang="en-US" dirty="0" smtClean="0"/>
              <a:t>Slide 9-11 Mixture Separation Techniques</a:t>
            </a:r>
          </a:p>
          <a:p>
            <a:r>
              <a:rPr lang="en-US" dirty="0" smtClean="0"/>
              <a:t>Slide 12 Review</a:t>
            </a:r>
          </a:p>
          <a:p>
            <a:r>
              <a:rPr lang="en-US" dirty="0" smtClean="0"/>
              <a:t>Slide 13 Practice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Composition of Matter</a:t>
            </a:r>
            <a:endParaRPr lang="en-US" dirty="0"/>
          </a:p>
        </p:txBody>
      </p:sp>
      <p:pic>
        <p:nvPicPr>
          <p:cNvPr id="21507" name="Picture 2" descr="class of matter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sample has same: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characteristic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are made 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type of atom: </a:t>
            </a:r>
            <a:r>
              <a:rPr lang="en-US" u="sng" dirty="0" smtClean="0"/>
              <a:t>element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iron, gold, 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 or more types of atoms: </a:t>
            </a:r>
            <a:r>
              <a:rPr lang="en-US" u="sng" dirty="0" smtClean="0"/>
              <a:t>compound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salt, sugar, water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9" descr="fig0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343400" cy="2514600"/>
          </a:xfrm>
          <a:noFill/>
        </p:spPr>
      </p:pic>
      <p:pic>
        <p:nvPicPr>
          <p:cNvPr id="22533" name="Picture 6" descr="suc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076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are pure substances?</a:t>
            </a:r>
            <a:endParaRPr lang="en-US" dirty="0"/>
          </a:p>
        </p:txBody>
      </p:sp>
      <p:pic>
        <p:nvPicPr>
          <p:cNvPr id="23555" name="Picture 4" descr="mix 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35597"/>
            <a:ext cx="8001000" cy="295036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blend of 2 or more types of matter</a:t>
            </a:r>
          </a:p>
          <a:p>
            <a:pPr eaLnBrk="1" hangingPunct="1"/>
            <a:r>
              <a:rPr lang="en-US" dirty="0" smtClean="0"/>
              <a:t>each component keeps its own identity and properties</a:t>
            </a:r>
          </a:p>
          <a:p>
            <a:pPr eaLnBrk="1" hangingPunct="1"/>
            <a:r>
              <a:rPr lang="en-US" dirty="0" smtClean="0"/>
              <a:t>the components are only physically mixed</a:t>
            </a:r>
          </a:p>
          <a:p>
            <a:pPr eaLnBrk="1" hangingPunct="1"/>
            <a:r>
              <a:rPr lang="en-US" dirty="0" smtClean="0"/>
              <a:t>can be separated using physical means</a:t>
            </a:r>
          </a:p>
          <a:p>
            <a:pPr eaLnBrk="1" hangingPunct="1"/>
            <a:r>
              <a:rPr lang="en-US" dirty="0" smtClean="0"/>
              <a:t>properties of the mixture are a combination of the component’s properties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6" descr="mixtures"/>
          <p:cNvPicPr>
            <a:picLocks noChangeAspect="1" noChangeArrowheads="1"/>
          </p:cNvPicPr>
          <p:nvPr/>
        </p:nvPicPr>
        <p:blipFill>
          <a:blip r:embed="rId2" cstate="print"/>
          <a:srcRect r="66667"/>
          <a:stretch>
            <a:fillRect/>
          </a:stretch>
        </p:blipFill>
        <p:spPr>
          <a:xfrm>
            <a:off x="304800" y="4648200"/>
            <a:ext cx="2438400" cy="1981200"/>
          </a:xfrm>
          <a:prstGeom prst="rect">
            <a:avLst/>
          </a:prstGeom>
          <a:noFill/>
        </p:spPr>
      </p:pic>
      <p:pic>
        <p:nvPicPr>
          <p:cNvPr id="5" name="Picture 7" descr="mixtures"/>
          <p:cNvPicPr>
            <a:picLocks noChangeAspect="1" noChangeArrowheads="1"/>
          </p:cNvPicPr>
          <p:nvPr/>
        </p:nvPicPr>
        <p:blipFill>
          <a:blip r:embed="rId2" cstate="print"/>
          <a:srcRect l="65714"/>
          <a:stretch>
            <a:fillRect/>
          </a:stretch>
        </p:blipFill>
        <p:spPr bwMode="auto">
          <a:xfrm>
            <a:off x="5943600" y="46482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xtures"/>
          <p:cNvPicPr>
            <a:picLocks noChangeAspect="1" noChangeArrowheads="1"/>
          </p:cNvPicPr>
          <p:nvPr/>
        </p:nvPicPr>
        <p:blipFill>
          <a:blip r:embed="rId2" cstate="print"/>
          <a:srcRect l="32381" r="33333"/>
          <a:stretch>
            <a:fillRect/>
          </a:stretch>
        </p:blipFill>
        <p:spPr bwMode="auto">
          <a:xfrm>
            <a:off x="2971800" y="4648200"/>
            <a:ext cx="2743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also called solution</a:t>
            </a:r>
          </a:p>
          <a:p>
            <a:pPr marL="609600" indent="-609600" eaLnBrk="1" hangingPunct="1"/>
            <a:r>
              <a:rPr lang="en-US" smtClean="0"/>
              <a:t>uniform in composition</a:t>
            </a:r>
          </a:p>
          <a:p>
            <a:pPr marL="609600" indent="-609600" eaLnBrk="1" hangingPunct="1"/>
            <a:r>
              <a:rPr lang="en-US" smtClean="0"/>
              <a:t>no visible parts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Ex: </a:t>
            </a:r>
          </a:p>
          <a:p>
            <a:pPr eaLnBrk="1" hangingPunct="1"/>
            <a:r>
              <a:rPr lang="en-US" smtClean="0"/>
              <a:t>vinegar</a:t>
            </a:r>
          </a:p>
          <a:p>
            <a:pPr eaLnBrk="1" hangingPunct="1"/>
            <a:r>
              <a:rPr lang="en-US" smtClean="0"/>
              <a:t>clear air</a:t>
            </a:r>
          </a:p>
          <a:p>
            <a:pPr eaLnBrk="1" hangingPunct="1"/>
            <a:r>
              <a:rPr lang="en-US" smtClean="0"/>
              <a:t>salt water</a:t>
            </a:r>
          </a:p>
          <a:p>
            <a:pPr eaLnBrk="1" hangingPunct="1"/>
            <a:r>
              <a:rPr lang="en-US" smtClean="0"/>
              <a:t>brass</a:t>
            </a:r>
          </a:p>
          <a:p>
            <a:pPr eaLnBrk="1" hangingPunct="1"/>
            <a:endParaRPr lang="en-US" smtClean="0"/>
          </a:p>
        </p:txBody>
      </p:sp>
      <p:pic>
        <p:nvPicPr>
          <p:cNvPr id="25605" name="Picture 6" descr="b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vine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not uniform in composition</a:t>
            </a:r>
          </a:p>
          <a:p>
            <a:pPr eaLnBrk="1" hangingPunct="1"/>
            <a:r>
              <a:rPr lang="en-US" dirty="0" smtClean="0"/>
              <a:t>visible parts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Ex: </a:t>
            </a:r>
          </a:p>
          <a:p>
            <a:pPr eaLnBrk="1" hangingPunct="1"/>
            <a:r>
              <a:rPr lang="en-US" sz="2400" dirty="0" smtClean="0"/>
              <a:t>soil</a:t>
            </a:r>
          </a:p>
          <a:p>
            <a:pPr eaLnBrk="1" hangingPunct="1"/>
            <a:r>
              <a:rPr lang="en-US" sz="2400" dirty="0" smtClean="0"/>
              <a:t>concrete</a:t>
            </a:r>
          </a:p>
          <a:p>
            <a:pPr eaLnBrk="1" hangingPunct="1"/>
            <a:r>
              <a:rPr lang="en-US" sz="2400" dirty="0" smtClean="0"/>
              <a:t>blood</a:t>
            </a:r>
          </a:p>
          <a:p>
            <a:pPr eaLnBrk="1" hangingPunct="1"/>
            <a:r>
              <a:rPr lang="en-US" sz="2400" dirty="0" smtClean="0"/>
              <a:t>chocolate chip cookies</a:t>
            </a:r>
          </a:p>
          <a:p>
            <a:pPr eaLnBrk="1" hangingPunct="1"/>
            <a:r>
              <a:rPr lang="en-US" sz="2400" dirty="0" smtClean="0"/>
              <a:t>sand in water</a:t>
            </a:r>
          </a:p>
          <a:p>
            <a:pPr eaLnBrk="1" hangingPunct="1"/>
            <a:r>
              <a:rPr lang="en-US" sz="2400" dirty="0" smtClean="0"/>
              <a:t>iced tea with ice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5" descr="bl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95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okie"/>
          <p:cNvPicPr>
            <a:picLocks noChangeAspect="1" noChangeArrowheads="1"/>
          </p:cNvPicPr>
          <p:nvPr/>
        </p:nvPicPr>
        <p:blipFill>
          <a:blip r:embed="rId3" cstate="print"/>
          <a:srcRect l="64117" t="41667" r="6863" b="26190"/>
          <a:stretch>
            <a:fillRect/>
          </a:stretch>
        </p:blipFill>
        <p:spPr bwMode="auto">
          <a:xfrm>
            <a:off x="4267200" y="1219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cr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0386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cedt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038600"/>
            <a:ext cx="2514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Filtration</a:t>
            </a:r>
            <a:r>
              <a:rPr lang="en-US" dirty="0" smtClean="0"/>
              <a:t>- solid part is trapped by filter paper and the liquid part runs through the paper</a:t>
            </a:r>
          </a:p>
          <a:p>
            <a:pPr>
              <a:defRPr/>
            </a:pPr>
            <a:r>
              <a:rPr lang="en-US" u="sng" dirty="0" smtClean="0"/>
              <a:t>Vaporization</a:t>
            </a:r>
            <a:r>
              <a:rPr lang="en-US" dirty="0" smtClean="0"/>
              <a:t>- where the liquid portion is evaporated off to leave solid</a:t>
            </a:r>
          </a:p>
          <a:p>
            <a:endParaRPr lang="en-US" dirty="0"/>
          </a:p>
        </p:txBody>
      </p:sp>
      <p:pic>
        <p:nvPicPr>
          <p:cNvPr id="6" name="Picture 4" descr="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09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SciFairProj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297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EdSciFairProj</vt:lpstr>
      <vt:lpstr>Classification of Matter</vt:lpstr>
      <vt:lpstr>Table of Contents</vt:lpstr>
      <vt:lpstr>Composition of Matter</vt:lpstr>
      <vt:lpstr>Pure Substances</vt:lpstr>
      <vt:lpstr>Which are pure substances?</vt:lpstr>
      <vt:lpstr>Mixtures</vt:lpstr>
      <vt:lpstr>Homogeneous Mixtures</vt:lpstr>
      <vt:lpstr>Heterogeneous Mixtures</vt:lpstr>
      <vt:lpstr>Mixture separation Techniques</vt:lpstr>
      <vt:lpstr>Mixture separation Techniques</vt:lpstr>
      <vt:lpstr>Mixture separation Techniques</vt:lpstr>
      <vt:lpstr>Review</vt:lpstr>
      <vt:lpstr>Practice Determine whether each of the following is element, compound, homogeneous mixture or heterogeneous mixture.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student</dc:creator>
  <cp:lastModifiedBy>student</cp:lastModifiedBy>
  <cp:revision>3</cp:revision>
  <dcterms:created xsi:type="dcterms:W3CDTF">2012-06-14T02:57:00Z</dcterms:created>
  <dcterms:modified xsi:type="dcterms:W3CDTF">2012-06-14T03:26:53Z</dcterms:modified>
</cp:coreProperties>
</file>